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44"/>
  </p:notesMasterIdLst>
  <p:sldIdLst>
    <p:sldId id="256" r:id="rId2"/>
    <p:sldId id="275" r:id="rId3"/>
    <p:sldId id="276" r:id="rId4"/>
    <p:sldId id="277" r:id="rId5"/>
    <p:sldId id="278" r:id="rId6"/>
    <p:sldId id="302" r:id="rId7"/>
    <p:sldId id="257" r:id="rId8"/>
    <p:sldId id="303" r:id="rId9"/>
    <p:sldId id="282" r:id="rId10"/>
    <p:sldId id="259" r:id="rId11"/>
    <p:sldId id="258" r:id="rId12"/>
    <p:sldId id="279" r:id="rId13"/>
    <p:sldId id="261" r:id="rId14"/>
    <p:sldId id="260" r:id="rId15"/>
    <p:sldId id="280" r:id="rId16"/>
    <p:sldId id="262" r:id="rId17"/>
    <p:sldId id="263" r:id="rId18"/>
    <p:sldId id="281" r:id="rId19"/>
    <p:sldId id="264" r:id="rId20"/>
    <p:sldId id="265" r:id="rId21"/>
    <p:sldId id="266" r:id="rId22"/>
    <p:sldId id="284" r:id="rId23"/>
    <p:sldId id="270" r:id="rId24"/>
    <p:sldId id="272" r:id="rId25"/>
    <p:sldId id="304" r:id="rId26"/>
    <p:sldId id="286" r:id="rId27"/>
    <p:sldId id="305" r:id="rId28"/>
    <p:sldId id="274" r:id="rId29"/>
    <p:sldId id="291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298" r:id="rId41"/>
    <p:sldId id="300" r:id="rId42"/>
    <p:sldId id="306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7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632" autoAdjust="0"/>
    <p:restoredTop sz="94646" autoAdjust="0"/>
  </p:normalViewPr>
  <p:slideViewPr>
    <p:cSldViewPr>
      <p:cViewPr varScale="1">
        <p:scale>
          <a:sx n="64" d="100"/>
          <a:sy n="64" d="100"/>
        </p:scale>
        <p:origin x="-5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9E353-EE26-4735-AAFD-B31B939AAB04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FBFA4-011D-4791-A43C-2BDEA5E8906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FA4-011D-4791-A43C-2BDEA5E8906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FE6C-0891-4A25-9441-BB0B2C5849D8}" type="datetimeFigureOut">
              <a:rPr lang="it-IT" smtClean="0"/>
              <a:pPr/>
              <a:t>22/11/2015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C032-958B-4846-BB1E-EFF13A4C52E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advTm="3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ll%20Users\Documenti\Video%20SPM15\presentazione%20autocheck\cambio%20modalit&#224;.wm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.gif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ll%20Users\Documenti\Video%20SPM15\presentazione%20autocheck\scarico%20dati.wmv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1.gif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Logo T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14290"/>
            <a:ext cx="6140488" cy="6145214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714348" y="4857760"/>
            <a:ext cx="777240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ea typeface="+mj-ea"/>
                <a:cs typeface="Tahoma" pitchFamily="34" charset="0"/>
              </a:rPr>
              <a:t>AUTOCHECK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14298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SPM15</a:t>
            </a:r>
            <a:b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</a:br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LECKAGE TESTER</a:t>
            </a:r>
            <a:endParaRPr lang="it-IT" sz="48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Chi esegue il controllo?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928794" y="4929198"/>
            <a:ext cx="528638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L’operatore</a:t>
            </a:r>
            <a:endParaRPr lang="it-IT" sz="4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Si è certi che l’operatore esegua sempre il controllo?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" y="1112504"/>
            <a:ext cx="703901" cy="703901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3857620" y="4929198"/>
            <a:ext cx="1643074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No </a:t>
            </a:r>
            <a:endParaRPr lang="it-IT" sz="4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Oggettività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pic>
        <p:nvPicPr>
          <p:cNvPr id="10" name="Immagine 9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" y="1112504"/>
            <a:ext cx="703901" cy="703901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Oggettività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Chi controlla se il valore misurato rientra nei limiti?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1928794" y="4929198"/>
            <a:ext cx="528638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L’operatore</a:t>
            </a:r>
            <a:endParaRPr lang="it-IT" sz="4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Immagine 10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" y="1112504"/>
            <a:ext cx="703901" cy="703901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Oggettività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Si è certi che l’operatore effettui la valutazione sempre </a:t>
            </a:r>
            <a:r>
              <a:rPr lang="it-IT" sz="4800" b="1" dirty="0" err="1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correttaemente</a:t>
            </a: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" y="1112504"/>
            <a:ext cx="703901" cy="703901"/>
          </a:xfrm>
          <a:prstGeom prst="rect">
            <a:avLst/>
          </a:prstGeom>
        </p:spPr>
      </p:pic>
      <p:pic>
        <p:nvPicPr>
          <p:cNvPr id="13" name="Immagine 12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" y="1729728"/>
            <a:ext cx="703901" cy="703901"/>
          </a:xfrm>
          <a:prstGeom prst="rect">
            <a:avLst/>
          </a:prstGeom>
        </p:spPr>
      </p:pic>
      <p:sp>
        <p:nvSpPr>
          <p:cNvPr id="14" name="Ovale 13"/>
          <p:cNvSpPr/>
          <p:nvPr/>
        </p:nvSpPr>
        <p:spPr>
          <a:xfrm>
            <a:off x="3857620" y="4929198"/>
            <a:ext cx="1643074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No </a:t>
            </a:r>
            <a:endParaRPr lang="it-IT" sz="4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pic>
        <p:nvPicPr>
          <p:cNvPr id="10" name="Immagine 9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" y="1112504"/>
            <a:ext cx="703901" cy="703901"/>
          </a:xfrm>
          <a:prstGeom prst="rect">
            <a:avLst/>
          </a:prstGeom>
        </p:spPr>
      </p:pic>
      <p:pic>
        <p:nvPicPr>
          <p:cNvPr id="11" name="Immagine 10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" y="1729728"/>
            <a:ext cx="703901" cy="703901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CHECK FAIL</a:t>
            </a:r>
          </a:p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Chi sospende il funzionamento del banco di collaudo fino al ripristino del suo buon funzionamento?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" y="1112504"/>
            <a:ext cx="703901" cy="703901"/>
          </a:xfrm>
          <a:prstGeom prst="rect">
            <a:avLst/>
          </a:prstGeom>
        </p:spPr>
      </p:pic>
      <p:pic>
        <p:nvPicPr>
          <p:cNvPr id="13" name="Immagine 12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" y="1729728"/>
            <a:ext cx="703901" cy="703901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1928794" y="4929198"/>
            <a:ext cx="528638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L’operatore</a:t>
            </a:r>
            <a:endParaRPr lang="it-IT" sz="4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664373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664373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664373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664373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Si è certi che l’operatore lo faccia sempre?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" y="1112504"/>
            <a:ext cx="703901" cy="703901"/>
          </a:xfrm>
          <a:prstGeom prst="rect">
            <a:avLst/>
          </a:prstGeom>
        </p:spPr>
      </p:pic>
      <p:pic>
        <p:nvPicPr>
          <p:cNvPr id="13" name="Immagine 12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" y="1729728"/>
            <a:ext cx="703901" cy="703901"/>
          </a:xfrm>
          <a:prstGeom prst="rect">
            <a:avLst/>
          </a:prstGeom>
        </p:spPr>
      </p:pic>
      <p:pic>
        <p:nvPicPr>
          <p:cNvPr id="17" name="Immagine 16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8" y="2434585"/>
            <a:ext cx="703901" cy="703901"/>
          </a:xfrm>
          <a:prstGeom prst="rect">
            <a:avLst/>
          </a:prstGeom>
        </p:spPr>
      </p:pic>
      <p:sp>
        <p:nvSpPr>
          <p:cNvPr id="14" name="Ovale 13"/>
          <p:cNvSpPr/>
          <p:nvPr/>
        </p:nvSpPr>
        <p:spPr>
          <a:xfrm>
            <a:off x="3857620" y="4929198"/>
            <a:ext cx="1643074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No </a:t>
            </a:r>
            <a:endParaRPr lang="it-IT" sz="4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pic>
        <p:nvPicPr>
          <p:cNvPr id="10" name="Immagine 9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" y="1112504"/>
            <a:ext cx="703901" cy="703901"/>
          </a:xfrm>
          <a:prstGeom prst="rect">
            <a:avLst/>
          </a:prstGeom>
        </p:spPr>
      </p:pic>
      <p:pic>
        <p:nvPicPr>
          <p:cNvPr id="11" name="Immagine 10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" y="1729728"/>
            <a:ext cx="703901" cy="703901"/>
          </a:xfrm>
          <a:prstGeom prst="rect">
            <a:avLst/>
          </a:prstGeom>
        </p:spPr>
      </p:pic>
      <p:pic>
        <p:nvPicPr>
          <p:cNvPr id="12" name="Immagine 11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8" y="2434585"/>
            <a:ext cx="703901" cy="703901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Tnd4.gif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145637" y="0"/>
            <a:ext cx="685272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557216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Tutti i sistemi di collaudo devono essere sottoposti a verifiche periodiche di idoneità per garantire il loro corretto funzionamento in produzione.</a:t>
            </a:r>
            <a:b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</a:br>
            <a:endParaRPr lang="it-IT" sz="48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Si tiene traccia </a:t>
            </a:r>
          </a:p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dei controlli effettuati?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" y="1112504"/>
            <a:ext cx="703901" cy="703901"/>
          </a:xfrm>
          <a:prstGeom prst="rect">
            <a:avLst/>
          </a:prstGeom>
        </p:spPr>
      </p:pic>
      <p:pic>
        <p:nvPicPr>
          <p:cNvPr id="13" name="Immagine 12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" y="1729728"/>
            <a:ext cx="703901" cy="703901"/>
          </a:xfrm>
          <a:prstGeom prst="rect">
            <a:avLst/>
          </a:prstGeom>
        </p:spPr>
      </p:pic>
      <p:pic>
        <p:nvPicPr>
          <p:cNvPr id="17" name="Immagine 16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8" y="2434585"/>
            <a:ext cx="703901" cy="703901"/>
          </a:xfrm>
          <a:prstGeom prst="rect">
            <a:avLst/>
          </a:prstGeom>
        </p:spPr>
      </p:pic>
      <p:pic>
        <p:nvPicPr>
          <p:cNvPr id="18" name="Immagine 17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8" y="3148965"/>
            <a:ext cx="703901" cy="703901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3857620" y="4929198"/>
            <a:ext cx="1643074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No </a:t>
            </a:r>
            <a:endParaRPr lang="it-IT" sz="4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pic>
        <p:nvPicPr>
          <p:cNvPr id="10" name="Immagine 9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5" y="1112504"/>
            <a:ext cx="703901" cy="703901"/>
          </a:xfrm>
          <a:prstGeom prst="rect">
            <a:avLst/>
          </a:prstGeom>
        </p:spPr>
      </p:pic>
      <p:pic>
        <p:nvPicPr>
          <p:cNvPr id="11" name="Immagine 10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" y="1729728"/>
            <a:ext cx="703901" cy="703901"/>
          </a:xfrm>
          <a:prstGeom prst="rect">
            <a:avLst/>
          </a:prstGeom>
        </p:spPr>
      </p:pic>
      <p:pic>
        <p:nvPicPr>
          <p:cNvPr id="12" name="Immagine 11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8" y="2434585"/>
            <a:ext cx="703901" cy="703901"/>
          </a:xfrm>
          <a:prstGeom prst="rect">
            <a:avLst/>
          </a:prstGeom>
        </p:spPr>
      </p:pic>
      <p:pic>
        <p:nvPicPr>
          <p:cNvPr id="13" name="Immagine 12" descr="dialog-clo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8" y="3148965"/>
            <a:ext cx="703901" cy="703901"/>
          </a:xfrm>
          <a:prstGeom prst="rect">
            <a:avLst/>
          </a:prstGeom>
        </p:spPr>
      </p:pic>
      <p:pic>
        <p:nvPicPr>
          <p:cNvPr id="17" name="Immagine 16" descr="Segnale_di_pericol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2690783"/>
            <a:ext cx="5000660" cy="4167217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Tnd4.gif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145637" y="0"/>
            <a:ext cx="685272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557216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La nuova TND SPM15 con funzione AUTOCHECK</a:t>
            </a:r>
            <a:endParaRPr lang="it-IT" sz="48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3116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9" name="Fumetto 1 8"/>
          <p:cNvSpPr/>
          <p:nvPr/>
        </p:nvSpPr>
        <p:spPr>
          <a:xfrm>
            <a:off x="571472" y="1785926"/>
            <a:ext cx="2500330" cy="785818"/>
          </a:xfrm>
          <a:prstGeom prst="wedgeRectCallout">
            <a:avLst>
              <a:gd name="adj1" fmla="val -4046"/>
              <a:gd name="adj2" fmla="val 12738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Nuovo </a:t>
            </a:r>
            <a:r>
              <a:rPr lang="it-IT" sz="2400" dirty="0" err="1" smtClean="0">
                <a:latin typeface="Tahoma" pitchFamily="34" charset="0"/>
                <a:cs typeface="Tahoma" pitchFamily="34" charset="0"/>
              </a:rPr>
              <a:t>firmware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Fumetto 1 9"/>
          <p:cNvSpPr/>
          <p:nvPr/>
        </p:nvSpPr>
        <p:spPr>
          <a:xfrm>
            <a:off x="5857884" y="1142984"/>
            <a:ext cx="2500330" cy="857256"/>
          </a:xfrm>
          <a:prstGeom prst="wedgeRectCallout">
            <a:avLst>
              <a:gd name="adj1" fmla="val 40319"/>
              <a:gd name="adj2" fmla="val 17091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Porta USB 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Fumetto 1 10"/>
          <p:cNvSpPr/>
          <p:nvPr/>
        </p:nvSpPr>
        <p:spPr>
          <a:xfrm>
            <a:off x="4357686" y="4286256"/>
            <a:ext cx="2500330" cy="1214446"/>
          </a:xfrm>
          <a:prstGeom prst="wedgeRectCallout">
            <a:avLst>
              <a:gd name="adj1" fmla="val 80487"/>
              <a:gd name="adj2" fmla="val -12378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Nuove funzionalità led di stato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re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0699"/>
            <a:ext cx="9144000" cy="38166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26" name="Fumetto 1 25"/>
          <p:cNvSpPr/>
          <p:nvPr/>
        </p:nvSpPr>
        <p:spPr>
          <a:xfrm>
            <a:off x="428596" y="1357298"/>
            <a:ext cx="2500330" cy="1357322"/>
          </a:xfrm>
          <a:prstGeom prst="wedgeRectCallout">
            <a:avLst>
              <a:gd name="adj1" fmla="val -4046"/>
              <a:gd name="adj2" fmla="val 12738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Attacco rapido diretto della fuga campione di controllo 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Fumetto 1 26"/>
          <p:cNvSpPr/>
          <p:nvPr/>
        </p:nvSpPr>
        <p:spPr>
          <a:xfrm>
            <a:off x="5715008" y="1142984"/>
            <a:ext cx="2500330" cy="857256"/>
          </a:xfrm>
          <a:prstGeom prst="wedgeRectCallout">
            <a:avLst>
              <a:gd name="adj1" fmla="val -41816"/>
              <a:gd name="adj2" fmla="val 15517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Porta </a:t>
            </a:r>
            <a:r>
              <a:rPr lang="it-IT" sz="2400" dirty="0" err="1" smtClean="0">
                <a:latin typeface="Tahoma" pitchFamily="34" charset="0"/>
                <a:cs typeface="Tahoma" pitchFamily="34" charset="0"/>
              </a:rPr>
              <a:t>Ehternet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Immagine 9" descr="20151117_163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572008"/>
            <a:ext cx="2392880" cy="1997663"/>
          </a:xfrm>
          <a:prstGeom prst="rect">
            <a:avLst/>
          </a:prstGeom>
        </p:spPr>
      </p:pic>
      <p:sp>
        <p:nvSpPr>
          <p:cNvPr id="11" name="Fumetto 1 10"/>
          <p:cNvSpPr/>
          <p:nvPr/>
        </p:nvSpPr>
        <p:spPr>
          <a:xfrm>
            <a:off x="214282" y="4643446"/>
            <a:ext cx="2500330" cy="1785950"/>
          </a:xfrm>
          <a:prstGeom prst="wedgeRectCallout">
            <a:avLst>
              <a:gd name="adj1" fmla="val 83485"/>
              <a:gd name="adj2" fmla="val 948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Fuga campione con riferibilità COFRAC da 13 NL/min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Fumetto 1 11"/>
          <p:cNvSpPr/>
          <p:nvPr/>
        </p:nvSpPr>
        <p:spPr>
          <a:xfrm>
            <a:off x="6286512" y="4643446"/>
            <a:ext cx="2500330" cy="1785950"/>
          </a:xfrm>
          <a:prstGeom prst="wedgeRectCallout">
            <a:avLst>
              <a:gd name="adj1" fmla="val -75390"/>
              <a:gd name="adj2" fmla="val -401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Fuga campione con riferibilità COFRAC da 0,24 NL/min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Freccia a destra con strisce 12"/>
          <p:cNvSpPr/>
          <p:nvPr/>
        </p:nvSpPr>
        <p:spPr>
          <a:xfrm rot="12069637">
            <a:off x="1948169" y="3999531"/>
            <a:ext cx="1732214" cy="826707"/>
          </a:xfrm>
          <a:prstGeom prst="stripedRightArrow">
            <a:avLst>
              <a:gd name="adj1" fmla="val 50457"/>
              <a:gd name="adj2" fmla="val 50000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072330" y="60007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2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Tnd4.gif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145637" y="0"/>
            <a:ext cx="685272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557216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Analisi </a:t>
            </a:r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del </a:t>
            </a:r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processo di controllo </a:t>
            </a:r>
            <a:r>
              <a:rPr lang="it-IT" sz="4800" b="1" u="sng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con</a:t>
            </a:r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</a:br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l’utilizzo della SPM15 AUTOCHECK </a:t>
            </a:r>
            <a:endParaRPr lang="it-IT" sz="48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0" y="785794"/>
            <a:ext cx="9144000" cy="64294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ea typeface="+mj-ea"/>
                <a:cs typeface="Tahoma" pitchFamily="34" charset="0"/>
              </a:rPr>
              <a:t>Il nuovo processo prevede le seguenti fasi:</a:t>
            </a:r>
            <a:r>
              <a:rPr kumimoji="0" lang="it-IT" sz="32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28728" y="1428736"/>
            <a:ext cx="6500826" cy="57150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operatore carica il pezzo produzione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428728" y="1928802"/>
            <a:ext cx="6500826" cy="57150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operatore avvia il ciclo di collaudo 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428728" y="2428868"/>
            <a:ext cx="6500826" cy="114300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SPM15 commuta automaticamente il circuito di misura sulla fuga calibrata 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1428728" y="3500438"/>
            <a:ext cx="6500826" cy="7143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SPM15 Effettua la misura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0" y="5500702"/>
            <a:ext cx="4500562" cy="64294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SPM15 blocca il banco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643438" y="5500702"/>
            <a:ext cx="4500562" cy="7143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SPM15 Commuta il circuito di misura sul pezzo da testare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Freccia in giù 23"/>
          <p:cNvSpPr/>
          <p:nvPr/>
        </p:nvSpPr>
        <p:spPr>
          <a:xfrm>
            <a:off x="2000232" y="4857760"/>
            <a:ext cx="500066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>
            <a:off x="6715140" y="4857760"/>
            <a:ext cx="500066" cy="5715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1428728" y="4143380"/>
            <a:ext cx="6500826" cy="7143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SPM15 Determina l’esito del controllo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4643438" y="6143620"/>
            <a:ext cx="4500562" cy="7143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SPM15 Avvia ciclo di collaudo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2" grpId="0" animBg="1"/>
      <p:bldP spid="24" grpId="0" animBg="1"/>
      <p:bldP spid="2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Tnd4.gif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145637" y="0"/>
            <a:ext cx="685272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557216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</a:t>
            </a:r>
            <a:endParaRPr lang="it-IT" sz="48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285720" y="1071546"/>
            <a:ext cx="7072362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85720" y="1785926"/>
            <a:ext cx="7072362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85720" y="2500306"/>
            <a:ext cx="7072362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285720" y="3214686"/>
            <a:ext cx="7072362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Chi esegue il controllo?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285720" y="1071546"/>
            <a:ext cx="700092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85720" y="1785926"/>
            <a:ext cx="700092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85720" y="2500306"/>
            <a:ext cx="700092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285720" y="3214686"/>
            <a:ext cx="700092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La SPM15 effettua autonomamente il controllo all’accensione e dopo un numero “n” configurabili di collaudi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Tnd4.gif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145637" y="0"/>
            <a:ext cx="685272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557216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Specificatamente per i sistemi impiegati nel collaudo della tenuta delle tubazioni di scarico, tali verifiche devono essere almeno giornaliere.</a:t>
            </a:r>
            <a:b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</a:br>
            <a:endParaRPr lang="it-IT" sz="48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2" name="Fumetto 1 11"/>
          <p:cNvSpPr/>
          <p:nvPr/>
        </p:nvSpPr>
        <p:spPr>
          <a:xfrm>
            <a:off x="928662" y="3286124"/>
            <a:ext cx="4143404" cy="3143272"/>
          </a:xfrm>
          <a:prstGeom prst="wedgeRectCallout">
            <a:avLst>
              <a:gd name="adj1" fmla="val -26624"/>
              <a:gd name="adj2" fmla="val -5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Impostazione sotto password del numero di collaudi dopo i quali effettuare un ciclo di </a:t>
            </a:r>
            <a:r>
              <a:rPr lang="it-IT" sz="2400" dirty="0" err="1" smtClean="0">
                <a:latin typeface="Tahoma" pitchFamily="34" charset="0"/>
                <a:cs typeface="Tahoma" pitchFamily="34" charset="0"/>
              </a:rPr>
              <a:t>autocheck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it-IT" sz="2400" dirty="0"/>
          </a:p>
        </p:txBody>
      </p:sp>
      <p:pic>
        <p:nvPicPr>
          <p:cNvPr id="11" name="Immagine 10" descr="20151117_15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5000636"/>
            <a:ext cx="3929090" cy="1374423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3" name="Fumetto 1 12"/>
          <p:cNvSpPr/>
          <p:nvPr/>
        </p:nvSpPr>
        <p:spPr>
          <a:xfrm>
            <a:off x="3214678" y="1643050"/>
            <a:ext cx="5357850" cy="4429156"/>
          </a:xfrm>
          <a:prstGeom prst="wedgeRectCallout">
            <a:avLst>
              <a:gd name="adj1" fmla="val -54935"/>
              <a:gd name="adj2" fmla="val -13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Attivazione automatica </a:t>
            </a:r>
            <a:r>
              <a:rPr lang="it-IT" sz="2400" dirty="0" err="1" smtClean="0">
                <a:latin typeface="Tahoma" pitchFamily="34" charset="0"/>
                <a:cs typeface="Tahoma" pitchFamily="34" charset="0"/>
              </a:rPr>
              <a:t>autocheck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it-IT" sz="2400" dirty="0"/>
          </a:p>
        </p:txBody>
      </p:sp>
      <p:pic>
        <p:nvPicPr>
          <p:cNvPr id="14" name="cambio modalità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286116" y="2071678"/>
            <a:ext cx="5214942" cy="3911209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071546"/>
            <a:ext cx="703901" cy="703901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Chi controlla se il valore misurato rientra nei limiti?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La SPM15 verifica che il valore misurato rientri nei limiti impostati e determina l’esito del controllo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071546"/>
            <a:ext cx="703901" cy="703901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285720" y="1071546"/>
            <a:ext cx="664373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85720" y="1785926"/>
            <a:ext cx="664373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Oggettività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85720" y="2500306"/>
            <a:ext cx="664373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285720" y="3214686"/>
            <a:ext cx="6643734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071546"/>
            <a:ext cx="703901" cy="703901"/>
          </a:xfrm>
          <a:prstGeom prst="rect">
            <a:avLst/>
          </a:prstGeom>
        </p:spPr>
      </p:pic>
      <p:pic>
        <p:nvPicPr>
          <p:cNvPr id="10" name="Immagine 9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5" y="1796405"/>
            <a:ext cx="703901" cy="703901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CHECK FAIL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Chi sospende il funzionamento del banco di collaudo fino al ripristino del suo buon funzionamento?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La SPM15 rimane in modalità AUTOCHECK fino a che il controllo non venga superato con esito positivo.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071546"/>
            <a:ext cx="703901" cy="703901"/>
          </a:xfrm>
          <a:prstGeom prst="rect">
            <a:avLst/>
          </a:prstGeom>
        </p:spPr>
      </p:pic>
      <p:pic>
        <p:nvPicPr>
          <p:cNvPr id="12" name="Immagine 11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5" y="1796405"/>
            <a:ext cx="703901" cy="703901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2" name="Fumetto 1 11"/>
          <p:cNvSpPr/>
          <p:nvPr/>
        </p:nvSpPr>
        <p:spPr>
          <a:xfrm>
            <a:off x="928662" y="3286124"/>
            <a:ext cx="4143404" cy="3143272"/>
          </a:xfrm>
          <a:prstGeom prst="wedgeRectCallout">
            <a:avLst>
              <a:gd name="adj1" fmla="val -26624"/>
              <a:gd name="adj2" fmla="val -5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LA SPM15 segnala con un opportuno messaggio di allarme la sua condizione di blocco. </a:t>
            </a:r>
            <a:endParaRPr lang="it-IT" sz="2400" dirty="0"/>
          </a:p>
        </p:txBody>
      </p:sp>
      <p:pic>
        <p:nvPicPr>
          <p:cNvPr id="7" name="Immagine 6" descr="Autocheck falli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978822"/>
            <a:ext cx="3909413" cy="1357828"/>
          </a:xfrm>
          <a:prstGeom prst="rect">
            <a:avLst/>
          </a:prstGeom>
        </p:spPr>
      </p:pic>
      <p:sp>
        <p:nvSpPr>
          <p:cNvPr id="8" name="Fumetto 1 7"/>
          <p:cNvSpPr/>
          <p:nvPr/>
        </p:nvSpPr>
        <p:spPr>
          <a:xfrm>
            <a:off x="5429256" y="2428868"/>
            <a:ext cx="2214578" cy="1000132"/>
          </a:xfrm>
          <a:prstGeom prst="wedgeRectCallout">
            <a:avLst>
              <a:gd name="adj1" fmla="val -26624"/>
              <a:gd name="adj2" fmla="val -5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Spia gialla accesa fissa</a:t>
            </a:r>
            <a:endParaRPr lang="it-IT" sz="2400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071546"/>
            <a:ext cx="703901" cy="703901"/>
          </a:xfrm>
          <a:prstGeom prst="rect">
            <a:avLst/>
          </a:prstGeom>
        </p:spPr>
      </p:pic>
      <p:pic>
        <p:nvPicPr>
          <p:cNvPr id="10" name="Immagine 9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5" y="1796405"/>
            <a:ext cx="703901" cy="703901"/>
          </a:xfrm>
          <a:prstGeom prst="rect">
            <a:avLst/>
          </a:prstGeom>
        </p:spPr>
      </p:pic>
      <p:pic>
        <p:nvPicPr>
          <p:cNvPr id="12" name="Immagine 11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5" y="2500306"/>
            <a:ext cx="703901" cy="703901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Si tiene traccia 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dei controlli effettuati?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La SPM15 al termine di ogni ciclo di controllo registra i valori misurati all’interno della sua memoria.</a:t>
            </a:r>
            <a:endParaRPr lang="it-IT" sz="48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071546"/>
            <a:ext cx="703901" cy="703901"/>
          </a:xfrm>
          <a:prstGeom prst="rect">
            <a:avLst/>
          </a:prstGeom>
        </p:spPr>
      </p:pic>
      <p:pic>
        <p:nvPicPr>
          <p:cNvPr id="12" name="Immagine 11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5" y="1796405"/>
            <a:ext cx="703901" cy="703901"/>
          </a:xfrm>
          <a:prstGeom prst="rect">
            <a:avLst/>
          </a:prstGeom>
        </p:spPr>
      </p:pic>
      <p:pic>
        <p:nvPicPr>
          <p:cNvPr id="13" name="Immagine 12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5" y="2500306"/>
            <a:ext cx="703901" cy="703901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3" name="Fumetto 1 12"/>
          <p:cNvSpPr/>
          <p:nvPr/>
        </p:nvSpPr>
        <p:spPr>
          <a:xfrm>
            <a:off x="714348" y="1571612"/>
            <a:ext cx="5929354" cy="4857784"/>
          </a:xfrm>
          <a:prstGeom prst="wedgeRectCallout">
            <a:avLst>
              <a:gd name="adj1" fmla="val 78045"/>
              <a:gd name="adj2" fmla="val -27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Esportazione della lista dei controlli effettuati su normale pennetta USB</a:t>
            </a:r>
            <a:endParaRPr lang="it-IT" sz="2400" dirty="0"/>
          </a:p>
        </p:txBody>
      </p:sp>
      <p:pic>
        <p:nvPicPr>
          <p:cNvPr id="9" name="scarico dat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71538" y="2428868"/>
            <a:ext cx="5143536" cy="3857653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Tnd4.gif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145637" y="0"/>
            <a:ext cx="685272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557216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E’ quindi necessario garantire l’ oggettività e la corretta esecuzione di tali controlli</a:t>
            </a:r>
            <a:b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</a:br>
            <a:endParaRPr lang="it-IT" sz="48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1214422"/>
            <a:ext cx="9144000" cy="107157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ea typeface="+mj-ea"/>
                <a:cs typeface="Tahoma" pitchFamily="34" charset="0"/>
              </a:rPr>
              <a:t>I dati trasferiti sulla chiavetta sono editabili da programmi come EXCEL</a:t>
            </a:r>
            <a:endParaRPr kumimoji="0" lang="it-IT" sz="3200" b="1" i="0" u="none" strike="noStrike" kern="1200" cap="none" spc="0" normalizeH="0" baseline="0" noProof="0" dirty="0" smtClean="0">
              <a:ln w="6350">
                <a:solidFill>
                  <a:schemeClr val="bg1"/>
                </a:solidFill>
              </a:ln>
              <a:solidFill>
                <a:srgbClr val="1E37F4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pic>
        <p:nvPicPr>
          <p:cNvPr id="9" name="Immagine 8" descr="tabella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6" y="2709913"/>
            <a:ext cx="8982170" cy="3933797"/>
          </a:xfrm>
          <a:prstGeom prst="rect">
            <a:avLst/>
          </a:prstGeom>
        </p:spPr>
      </p:pic>
      <p:sp>
        <p:nvSpPr>
          <p:cNvPr id="10" name="Fumetto 1 9"/>
          <p:cNvSpPr/>
          <p:nvPr/>
        </p:nvSpPr>
        <p:spPr>
          <a:xfrm>
            <a:off x="214282" y="928670"/>
            <a:ext cx="1571636" cy="1571636"/>
          </a:xfrm>
          <a:prstGeom prst="wedgeRectCallout">
            <a:avLst>
              <a:gd name="adj1" fmla="val 28081"/>
              <a:gd name="adj2" fmla="val 70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Data ed ora del controllo</a:t>
            </a:r>
            <a:endParaRPr lang="it-IT" sz="2400" dirty="0"/>
          </a:p>
        </p:txBody>
      </p:sp>
      <p:sp>
        <p:nvSpPr>
          <p:cNvPr id="11" name="Fumetto 1 10"/>
          <p:cNvSpPr/>
          <p:nvPr/>
        </p:nvSpPr>
        <p:spPr>
          <a:xfrm>
            <a:off x="1857356" y="928670"/>
            <a:ext cx="1714512" cy="1500198"/>
          </a:xfrm>
          <a:prstGeom prst="wedgeRectCallout">
            <a:avLst>
              <a:gd name="adj1" fmla="val 48943"/>
              <a:gd name="adj2" fmla="val 77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Tipo di test configurato</a:t>
            </a:r>
            <a:endParaRPr lang="it-IT" sz="2400" dirty="0"/>
          </a:p>
        </p:txBody>
      </p:sp>
      <p:sp>
        <p:nvSpPr>
          <p:cNvPr id="13" name="Fumetto 1 12"/>
          <p:cNvSpPr/>
          <p:nvPr/>
        </p:nvSpPr>
        <p:spPr>
          <a:xfrm>
            <a:off x="4000496" y="3500438"/>
            <a:ext cx="1571636" cy="1714512"/>
          </a:xfrm>
          <a:prstGeom prst="wedgeRectCallout">
            <a:avLst>
              <a:gd name="adj1" fmla="val 37619"/>
              <a:gd name="adj2" fmla="val -74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Limite minimo finestra di controllo</a:t>
            </a:r>
            <a:endParaRPr lang="it-IT" sz="2400" dirty="0"/>
          </a:p>
        </p:txBody>
      </p:sp>
      <p:sp>
        <p:nvSpPr>
          <p:cNvPr id="14" name="Fumetto 1 13"/>
          <p:cNvSpPr/>
          <p:nvPr/>
        </p:nvSpPr>
        <p:spPr>
          <a:xfrm>
            <a:off x="3643306" y="857232"/>
            <a:ext cx="1571636" cy="1714512"/>
          </a:xfrm>
          <a:prstGeom prst="wedgeRectCallout">
            <a:avLst>
              <a:gd name="adj1" fmla="val 124414"/>
              <a:gd name="adj2" fmla="val 64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Limite massimo finestra di controllo</a:t>
            </a:r>
            <a:endParaRPr lang="it-IT" sz="2400" dirty="0"/>
          </a:p>
        </p:txBody>
      </p:sp>
      <p:sp>
        <p:nvSpPr>
          <p:cNvPr id="17" name="Fumetto 1 16"/>
          <p:cNvSpPr/>
          <p:nvPr/>
        </p:nvSpPr>
        <p:spPr>
          <a:xfrm>
            <a:off x="5500694" y="1071546"/>
            <a:ext cx="1643074" cy="857256"/>
          </a:xfrm>
          <a:prstGeom prst="wedgeRectCallout">
            <a:avLst>
              <a:gd name="adj1" fmla="val 51801"/>
              <a:gd name="adj2" fmla="val 150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Valore misurato</a:t>
            </a:r>
            <a:endParaRPr lang="it-IT" sz="2400" dirty="0"/>
          </a:p>
        </p:txBody>
      </p:sp>
      <p:sp>
        <p:nvSpPr>
          <p:cNvPr id="18" name="Fumetto 1 17"/>
          <p:cNvSpPr/>
          <p:nvPr/>
        </p:nvSpPr>
        <p:spPr>
          <a:xfrm>
            <a:off x="7358082" y="857232"/>
            <a:ext cx="1571636" cy="1714512"/>
          </a:xfrm>
          <a:prstGeom prst="wedgeRectCallout">
            <a:avLst>
              <a:gd name="adj1" fmla="val 22358"/>
              <a:gd name="adj2" fmla="val 72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Esito del controllo</a:t>
            </a:r>
            <a:endParaRPr lang="it-IT" sz="2400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9144000" cy="24663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Nuova SPM15 AUTOCHECK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Oggettività</a:t>
            </a: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1" name="Immagine 10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071546"/>
            <a:ext cx="703901" cy="703901"/>
          </a:xfrm>
          <a:prstGeom prst="rect">
            <a:avLst/>
          </a:prstGeom>
        </p:spPr>
      </p:pic>
      <p:pic>
        <p:nvPicPr>
          <p:cNvPr id="10" name="Immagine 9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5" y="1796405"/>
            <a:ext cx="703901" cy="703901"/>
          </a:xfrm>
          <a:prstGeom prst="rect">
            <a:avLst/>
          </a:prstGeom>
        </p:spPr>
      </p:pic>
      <p:pic>
        <p:nvPicPr>
          <p:cNvPr id="12" name="Immagine 11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5" y="2500306"/>
            <a:ext cx="703901" cy="703901"/>
          </a:xfrm>
          <a:prstGeom prst="rect">
            <a:avLst/>
          </a:prstGeom>
        </p:spPr>
      </p:pic>
      <p:pic>
        <p:nvPicPr>
          <p:cNvPr id="13" name="Immagine 12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5" y="3225165"/>
            <a:ext cx="703901" cy="703901"/>
          </a:xfrm>
          <a:prstGeom prst="rect">
            <a:avLst/>
          </a:prstGeom>
        </p:spPr>
      </p:pic>
      <p:pic>
        <p:nvPicPr>
          <p:cNvPr id="14" name="Immagine 13" descr="dialog-app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2643182"/>
            <a:ext cx="4572032" cy="4572032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Logo T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0"/>
            <a:ext cx="4497414" cy="4500875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072074"/>
            <a:ext cx="914400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Tahoma" pitchFamily="34" charset="0"/>
              </a:rPr>
              <a:t>GRAZIE PER L’ATTENZIONE</a:t>
            </a:r>
            <a:endParaRPr kumimoji="0" lang="it-IT" sz="4800" b="1" i="0" u="none" strike="noStrike" kern="1200" cap="none" spc="0" normalizeH="0" baseline="0" noProof="0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effectLst/>
              <a:uLnTx/>
              <a:uFillTx/>
              <a:latin typeface="Lucida Handwriting" pitchFamily="66" charset="0"/>
              <a:ea typeface="+mj-ea"/>
              <a:cs typeface="Tahoma" pitchFamily="34" charset="0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Tnd4.gif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145637" y="0"/>
            <a:ext cx="685272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557216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Confrontiamo ora il processo di controllo </a:t>
            </a:r>
            <a:r>
              <a:rPr lang="it-IT" sz="4800" b="1" u="sng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senza</a:t>
            </a:r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it-IT" sz="4800" b="1" u="sng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con</a:t>
            </a:r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</a:br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l’utilizzo della SPM15 AUTOCHECK </a:t>
            </a:r>
            <a:endParaRPr lang="it-IT" sz="48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Tnd4.gif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145637" y="0"/>
            <a:ext cx="685272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557216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Analisi dell’attuale processo di controllo </a:t>
            </a:r>
            <a:r>
              <a:rPr lang="it-IT" sz="4800" b="1" u="sng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senza</a:t>
            </a:r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</a:br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l’utilizzo della SPM15 AUTOCHECK </a:t>
            </a:r>
            <a:endParaRPr lang="it-IT" sz="48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Analisi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0" y="785794"/>
            <a:ext cx="9144000" cy="64294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ea typeface="+mj-ea"/>
                <a:cs typeface="Tahoma" pitchFamily="34" charset="0"/>
              </a:rPr>
              <a:t>L’attuale processo prevede le seguenti fasi:</a:t>
            </a:r>
            <a:r>
              <a:rPr kumimoji="0" lang="it-IT" sz="32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428728" y="1428736"/>
            <a:ext cx="6500826" cy="57150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Operatore Carica il pezzo trappola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428728" y="1928802"/>
            <a:ext cx="6500826" cy="57150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Operatore Avvia ciclo di collaudo 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428728" y="2428868"/>
            <a:ext cx="6500826" cy="114300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Operatore Legge la misura e confronta la misura con le soglie impostate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1428728" y="3500438"/>
            <a:ext cx="6500826" cy="7143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Operatore Determina l’esito del controllo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0" y="4786322"/>
            <a:ext cx="4500562" cy="64294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Operatore Allerta manutenzione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4643438" y="4786322"/>
            <a:ext cx="4500562" cy="64294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Operatore Scarica il pezzo trappola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643438" y="5357826"/>
            <a:ext cx="4500562" cy="64294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Operatore Carica il pezzo da testare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643438" y="5929330"/>
            <a:ext cx="4500562" cy="7143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it-IT" sz="24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Operatore Avvia ciclo di collaudo</a:t>
            </a:r>
            <a:endParaRPr lang="it-IT" sz="2400" b="1" dirty="0">
              <a:ln w="19050">
                <a:solidFill>
                  <a:srgbClr val="1E37F4"/>
                </a:solidFill>
              </a:ln>
              <a:solidFill>
                <a:srgbClr val="1E37F4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Freccia in giù 23"/>
          <p:cNvSpPr/>
          <p:nvPr/>
        </p:nvSpPr>
        <p:spPr>
          <a:xfrm>
            <a:off x="2000232" y="4214818"/>
            <a:ext cx="500066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>
            <a:off x="6715140" y="4214818"/>
            <a:ext cx="500066" cy="5715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Tnd4.gif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145637" y="0"/>
            <a:ext cx="685272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5572164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</a:t>
            </a:r>
            <a:endParaRPr lang="it-IT" sz="48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SCF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 smtClean="0">
                <a:ln w="6350">
                  <a:solidFill>
                    <a:schemeClr val="bg1"/>
                  </a:solidFill>
                </a:ln>
                <a:solidFill>
                  <a:srgbClr val="1E37F4"/>
                </a:solidFill>
                <a:latin typeface="Tahoma" pitchFamily="34" charset="0"/>
                <a:cs typeface="Tahoma" pitchFamily="34" charset="0"/>
              </a:rPr>
              <a:t>Verifica del processo attuale</a:t>
            </a:r>
            <a:endParaRPr lang="it-IT" sz="3600" b="1" dirty="0">
              <a:ln w="6350">
                <a:solidFill>
                  <a:schemeClr val="bg1"/>
                </a:solidFill>
              </a:ln>
              <a:solidFill>
                <a:srgbClr val="1E37F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85720" y="107154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it-IT" sz="36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Sicurezza </a:t>
            </a:r>
            <a:r>
              <a:rPr lang="it-IT" sz="36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controllo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85720" y="178592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Oggettività della valutazione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20" y="250030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Controllo </a:t>
            </a:r>
            <a:r>
              <a:rPr lang="it-IT" sz="3700" b="1" dirty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del processo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5720" y="3214686"/>
            <a:ext cx="7560000" cy="71438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700" b="1" dirty="0" smtClean="0">
                <a:ln w="19050">
                  <a:solidFill>
                    <a:srgbClr val="1E37F4"/>
                  </a:solidFill>
                </a:ln>
                <a:solidFill>
                  <a:srgbClr val="FFFF00"/>
                </a:solidFill>
                <a:latin typeface="Tahoma" pitchFamily="34" charset="0"/>
                <a:ea typeface="+mj-ea"/>
                <a:cs typeface="Tahoma" pitchFamily="34" charset="0"/>
              </a:rPr>
              <a:t> Tracciabilità</a:t>
            </a:r>
            <a:endParaRPr lang="it-IT" sz="3700" b="1" dirty="0">
              <a:ln w="19050">
                <a:solidFill>
                  <a:srgbClr val="1E37F4"/>
                </a:solidFill>
              </a:ln>
              <a:solidFill>
                <a:srgbClr val="FFFF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5" name="Immagine 14" descr="Logo T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88" y="76200"/>
            <a:ext cx="571472" cy="571912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964</Words>
  <Application>Microsoft Office PowerPoint</Application>
  <PresentationFormat>Presentazione su schermo (4:3)</PresentationFormat>
  <Paragraphs>237</Paragraphs>
  <Slides>42</Slides>
  <Notes>42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SPM15 LECKAGE TESTER</vt:lpstr>
      <vt:lpstr>Tutti i sistemi di collaudo devono essere sottoposti a verifiche periodiche di idoneità per garantire il loro corretto funzionamento in produzione. </vt:lpstr>
      <vt:lpstr>Specificatamente per i sistemi impiegati nel collaudo della tenuta delle tubazioni di scarico, tali verifiche devono essere almeno giornaliere. </vt:lpstr>
      <vt:lpstr>E’ quindi necessario garantire l’ oggettività e la corretta esecuzione di tali controlli </vt:lpstr>
      <vt:lpstr>Confrontiamo ora il processo di controllo senza e con  l’utilizzo della SPM15 AUTOCHECK </vt:lpstr>
      <vt:lpstr>Analisi dell’attuale processo di controllo senza  l’utilizzo della SPM15 AUTOCHECK </vt:lpstr>
      <vt:lpstr>Analisi del processo attuale</vt:lpstr>
      <vt:lpstr>Verifica del processo</vt:lpstr>
      <vt:lpstr>Verifica del processo attuale</vt:lpstr>
      <vt:lpstr>Verifica del processo attuale</vt:lpstr>
      <vt:lpstr>Verifica del processo attuale</vt:lpstr>
      <vt:lpstr>Verifica del processo attuale</vt:lpstr>
      <vt:lpstr>Verifica del processo attuale</vt:lpstr>
      <vt:lpstr>Verifica del processo attuale</vt:lpstr>
      <vt:lpstr>Verifica del processo attuale</vt:lpstr>
      <vt:lpstr>Verifica del processo attuale</vt:lpstr>
      <vt:lpstr>Verifica del processo attuale</vt:lpstr>
      <vt:lpstr>Verifica del processo attuale</vt:lpstr>
      <vt:lpstr>Verifica del processo attuale</vt:lpstr>
      <vt:lpstr>Verifica del processo attuale</vt:lpstr>
      <vt:lpstr>Verifica del processo attuale</vt:lpstr>
      <vt:lpstr>La nuova TND SPM15 con funzione AUTOCHECK</vt:lpstr>
      <vt:lpstr>Nuova SPM15 AUTOCHECK</vt:lpstr>
      <vt:lpstr>Nuova SPM15 AUTOCHECK</vt:lpstr>
      <vt:lpstr>Analisi del processo di controllo con  l’utilizzo della SPM15 AUTOCHECK </vt:lpstr>
      <vt:lpstr>Nuova SPM15 AUTOCHECK</vt:lpstr>
      <vt:lpstr>Verifica del processo</vt:lpstr>
      <vt:lpstr>Nuova SPM15 AUTOCHECK</vt:lpstr>
      <vt:lpstr>Nuova SPM15 AUTOCHECK</vt:lpstr>
      <vt:lpstr>Nuova SPM15 AUTOCHECK</vt:lpstr>
      <vt:lpstr>Nuova SPM15 AUTOCHECK</vt:lpstr>
      <vt:lpstr>Nuova SPM15 AUTOCHECK</vt:lpstr>
      <vt:lpstr>Nuova SPM15 AUTOCHECK</vt:lpstr>
      <vt:lpstr>Nuova SPM15 AUTOCHECK</vt:lpstr>
      <vt:lpstr>Nuova SPM15 AUTOCHECK</vt:lpstr>
      <vt:lpstr>Nuova SPM15 AUTOCHECK</vt:lpstr>
      <vt:lpstr>Nuova SPM15 AUTOCHECK</vt:lpstr>
      <vt:lpstr>Nuova SPM15 AUTOCHECK</vt:lpstr>
      <vt:lpstr>Nuova SPM15 AUTOCHECK</vt:lpstr>
      <vt:lpstr>Nuova SPM15 AUTOCHECK</vt:lpstr>
      <vt:lpstr>Nuova SPM15 AUTOCHECK</vt:lpstr>
      <vt:lpstr>Diapositiva 42</vt:lpstr>
    </vt:vector>
  </TitlesOfParts>
  <Company>R834Q-PJDW9-269YF-RGFBIN-DW3VD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TND</dc:creator>
  <cp:lastModifiedBy>TND</cp:lastModifiedBy>
  <cp:revision>198</cp:revision>
  <dcterms:created xsi:type="dcterms:W3CDTF">2015-11-20T22:25:27Z</dcterms:created>
  <dcterms:modified xsi:type="dcterms:W3CDTF">2015-11-22T21:26:26Z</dcterms:modified>
</cp:coreProperties>
</file>